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51"/>
  </p:notesMasterIdLst>
  <p:handoutMasterIdLst>
    <p:handoutMasterId r:id="rId52"/>
  </p:handoutMasterIdLst>
  <p:sldIdLst>
    <p:sldId id="578" r:id="rId2"/>
    <p:sldId id="612" r:id="rId3"/>
    <p:sldId id="555" r:id="rId4"/>
    <p:sldId id="554" r:id="rId5"/>
    <p:sldId id="641" r:id="rId6"/>
    <p:sldId id="608" r:id="rId7"/>
    <p:sldId id="627" r:id="rId8"/>
    <p:sldId id="621" r:id="rId9"/>
    <p:sldId id="615" r:id="rId10"/>
    <p:sldId id="616" r:id="rId11"/>
    <p:sldId id="617" r:id="rId12"/>
    <p:sldId id="618" r:id="rId13"/>
    <p:sldId id="619" r:id="rId14"/>
    <p:sldId id="620" r:id="rId15"/>
    <p:sldId id="609" r:id="rId16"/>
    <p:sldId id="635" r:id="rId17"/>
    <p:sldId id="613" r:id="rId18"/>
    <p:sldId id="636" r:id="rId19"/>
    <p:sldId id="597" r:id="rId20"/>
    <p:sldId id="625" r:id="rId21"/>
    <p:sldId id="623" r:id="rId22"/>
    <p:sldId id="637" r:id="rId23"/>
    <p:sldId id="626" r:id="rId24"/>
    <p:sldId id="632" r:id="rId25"/>
    <p:sldId id="630" r:id="rId26"/>
    <p:sldId id="631" r:id="rId27"/>
    <p:sldId id="628" r:id="rId28"/>
    <p:sldId id="634" r:id="rId29"/>
    <p:sldId id="638" r:id="rId30"/>
    <p:sldId id="599" r:id="rId31"/>
    <p:sldId id="640" r:id="rId32"/>
    <p:sldId id="598" r:id="rId33"/>
    <p:sldId id="603" r:id="rId34"/>
    <p:sldId id="601" r:id="rId35"/>
    <p:sldId id="643" r:id="rId36"/>
    <p:sldId id="642" r:id="rId37"/>
    <p:sldId id="644" r:id="rId38"/>
    <p:sldId id="645" r:id="rId39"/>
    <p:sldId id="606" r:id="rId40"/>
    <p:sldId id="611" r:id="rId41"/>
    <p:sldId id="605" r:id="rId42"/>
    <p:sldId id="622" r:id="rId43"/>
    <p:sldId id="624" r:id="rId44"/>
    <p:sldId id="593" r:id="rId45"/>
    <p:sldId id="604" r:id="rId46"/>
    <p:sldId id="556" r:id="rId47"/>
    <p:sldId id="546" r:id="rId48"/>
    <p:sldId id="639" r:id="rId49"/>
    <p:sldId id="600" r:id="rId5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612"/>
            <p14:sldId id="555"/>
            <p14:sldId id="554"/>
            <p14:sldId id="641"/>
            <p14:sldId id="608"/>
            <p14:sldId id="627"/>
            <p14:sldId id="621"/>
            <p14:sldId id="615"/>
            <p14:sldId id="616"/>
            <p14:sldId id="617"/>
            <p14:sldId id="618"/>
            <p14:sldId id="619"/>
            <p14:sldId id="620"/>
            <p14:sldId id="609"/>
            <p14:sldId id="635"/>
            <p14:sldId id="613"/>
            <p14:sldId id="636"/>
            <p14:sldId id="597"/>
            <p14:sldId id="625"/>
            <p14:sldId id="623"/>
            <p14:sldId id="637"/>
            <p14:sldId id="626"/>
            <p14:sldId id="632"/>
            <p14:sldId id="630"/>
            <p14:sldId id="631"/>
            <p14:sldId id="628"/>
            <p14:sldId id="634"/>
            <p14:sldId id="638"/>
            <p14:sldId id="599"/>
            <p14:sldId id="640"/>
            <p14:sldId id="598"/>
            <p14:sldId id="603"/>
            <p14:sldId id="601"/>
            <p14:sldId id="643"/>
            <p14:sldId id="642"/>
            <p14:sldId id="644"/>
            <p14:sldId id="645"/>
            <p14:sldId id="606"/>
            <p14:sldId id="611"/>
            <p14:sldId id="605"/>
            <p14:sldId id="622"/>
            <p14:sldId id="624"/>
            <p14:sldId id="593"/>
            <p14:sldId id="604"/>
            <p14:sldId id="556"/>
            <p14:sldId id="546"/>
            <p14:sldId id="639"/>
            <p14:sldId id="6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20000"/>
    <a:srgbClr val="FFFF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67" autoAdjust="0"/>
    <p:restoredTop sz="97161" autoAdjust="0"/>
  </p:normalViewPr>
  <p:slideViewPr>
    <p:cSldViewPr>
      <p:cViewPr>
        <p:scale>
          <a:sx n="181" d="100"/>
          <a:sy n="181" d="100"/>
        </p:scale>
        <p:origin x="1024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78" d="100"/>
        <a:sy n="178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93DAFAD-819D-2B0B-93BB-C7F636BA9842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161" name="Picture 16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A1B6B0A5-19B8-057E-6481-417B7BD9E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D00D114-2536-520E-F2CB-A6087D5D78C1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E5D913-17BA-2F55-CDD4-3D684EC89D1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7" name="Picture 6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E16CB72-C3EC-E093-406F-DB79006A6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F1DA2A-DF22-8ACA-7C7C-4B15F7B709B7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ABA30-D9EB-4982-3750-EB9A5D5C1F38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4" name="Picture 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7115AC2-C8F2-5533-8BF6-247635791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2FEFD0-77EC-1150-1E8E-91A84632A28F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917CB0-1C98-95CF-A35B-B36B9B61FD97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5E3B3D-0312-5FF4-2A57-4A70A9C44B44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F5437C-C72B-53DE-58AB-D1742CB9445F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F8718-2856-0973-268D-9F3D94142165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201B7-47F1-EFAB-E26D-84437FE3561A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6FBC01E-EC31-56D7-3DCE-5452DA439079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F76080-CC22-99DB-8253-9CC28D379DD7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383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E5D913-17BA-2F55-CDD4-3D684EC89D1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7" name="Picture 6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E16CB72-C3EC-E093-406F-DB79006A6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F1DA2A-DF22-8ACA-7C7C-4B15F7B709B7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ABA30-D9EB-4982-3750-EB9A5D5C1F38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4" name="Picture 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7115AC2-C8F2-5533-8BF6-247635791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2FEFD0-77EC-1150-1E8E-91A84632A28F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6A4DA5-2766-4CAA-2C4C-7F473EBCE545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23" name="Picture 2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84877886-0795-C317-99B1-EA2E0487C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CDD584-E2FF-45A3-5259-0D34B8D2915E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0A0556-F53E-A048-E54C-1D8472E2398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21" name="Picture 2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4E601D38-1082-3DEE-0142-B3482832D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CE00B9-5119-862D-77E4-0A6EC91DF3AD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Have a look at the electrophysiology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):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on separate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1850271" y="1451194"/>
            <a:ext cx="2947522" cy="227160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7D38A82-217C-3FE5-F4CA-5827E88EBCD8}"/>
              </a:ext>
            </a:extLst>
          </p:cNvPr>
          <p:cNvGrpSpPr/>
          <p:nvPr/>
        </p:nvGrpSpPr>
        <p:grpSpPr>
          <a:xfrm>
            <a:off x="6522563" y="1506628"/>
            <a:ext cx="4176074" cy="2257462"/>
            <a:chOff x="6384032" y="1603586"/>
            <a:chExt cx="4821662" cy="26064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5A173A-38D0-30F3-9ECD-E27FA7566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06"/>
            <a:stretch/>
          </p:blipFill>
          <p:spPr>
            <a:xfrm>
              <a:off x="6384032" y="1603586"/>
              <a:ext cx="2446988" cy="26064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752028-8CC9-519D-DEC9-D171A6EFB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291"/>
            <a:stretch/>
          </p:blipFill>
          <p:spPr>
            <a:xfrm>
              <a:off x="8758706" y="1603586"/>
              <a:ext cx="2446988" cy="26064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743369" y="4136137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192126" y="191683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53174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data from electrophysiology experiment with metadata, by experiment ID and area(?)</a:t>
            </a:r>
          </a:p>
          <a:p>
            <a:r>
              <a:rPr lang="en-US" dirty="0"/>
              <a:t>Exclude list of outliers</a:t>
            </a:r>
          </a:p>
          <a:p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tabular_join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154BE-B29E-6E36-3BEB-36491B2CCFC0}"/>
              </a:ext>
            </a:extLst>
          </p:cNvPr>
          <p:cNvSpPr txBox="1"/>
          <p:nvPr/>
        </p:nvSpPr>
        <p:spPr>
          <a:xfrm>
            <a:off x="4509942" y="4581128"/>
            <a:ext cx="2976822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5400" dirty="0"/>
              <a:t>clean up this slide</a:t>
            </a:r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76"/>
            <a:ext cx="10515600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merge data from previous exercise, group by ….</a:t>
            </a:r>
          </a:p>
          <a:p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154BE-B29E-6E36-3BEB-36491B2CCFC0}"/>
              </a:ext>
            </a:extLst>
          </p:cNvPr>
          <p:cNvSpPr txBox="1"/>
          <p:nvPr/>
        </p:nvSpPr>
        <p:spPr>
          <a:xfrm>
            <a:off x="4509942" y="4581128"/>
            <a:ext cx="4394370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Need to check with VM that it makes sense</a:t>
            </a:r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tabular_tidy_date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BAF4-9A29-61A6-B1DF-B3A5BAA5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924944"/>
            <a:ext cx="8916370" cy="288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0833-4BEE-BEBE-1B0A-CD7E9848ACC9}"/>
              </a:ext>
            </a:extLst>
          </p:cNvPr>
          <p:cNvSpPr txBox="1"/>
          <p:nvPr/>
        </p:nvSpPr>
        <p:spPr>
          <a:xfrm>
            <a:off x="4223792" y="228125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7377-8FFF-CEE1-68D1-19FCFF93A6AA}"/>
              </a:ext>
            </a:extLst>
          </p:cNvPr>
          <p:cNvSpPr txBox="1"/>
          <p:nvPr/>
        </p:nvSpPr>
        <p:spPr>
          <a:xfrm>
            <a:off x="5026296" y="2281253"/>
            <a:ext cx="151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15-24 years</a:t>
            </a:r>
          </a:p>
        </p:txBody>
      </p: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9708638-A370-3D5F-C11F-9E972CA5D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1916832"/>
            <a:ext cx="5743305" cy="432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>
                <a:solidFill>
                  <a:schemeClr val="bg1"/>
                </a:solidFill>
              </a:rPr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2D076BF-D9B1-B4E4-FF52-F04B10AF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4420"/>
            <a:ext cx="45521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89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31461"/>
              </p:ext>
            </p:extLst>
          </p:nvPr>
        </p:nvGraphicFramePr>
        <p:xfrm>
          <a:off x="1831752" y="1725606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07D4C-8EB3-C2BE-4C51-48499F8D83AC}"/>
              </a:ext>
            </a:extLst>
          </p:cNvPr>
          <p:cNvSpPr txBox="1"/>
          <p:nvPr/>
        </p:nvSpPr>
        <p:spPr>
          <a:xfrm>
            <a:off x="8493789" y="380951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What is it? columns have different types, rows can have a meaningful index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50438"/>
              </p:ext>
            </p:extLst>
          </p:nvPr>
        </p:nvGraphicFramePr>
        <p:xfrm>
          <a:off x="1831751" y="3861048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449" y="3140968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284" y="3724218"/>
            <a:ext cx="2921000" cy="227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027B8D-21DA-2A05-76E5-8821AD52DC18}"/>
              </a:ext>
            </a:extLst>
          </p:cNvPr>
          <p:cNvSpPr txBox="1"/>
          <p:nvPr/>
        </p:nvSpPr>
        <p:spPr>
          <a:xfrm>
            <a:off x="2927648" y="1380038"/>
            <a:ext cx="31683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imagine adding a new measurements, e.g.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2B0A8-5C1B-FEB5-8817-6CDF5E1FA0A2}"/>
              </a:ext>
            </a:extLst>
          </p:cNvPr>
          <p:cNvSpPr txBox="1"/>
          <p:nvPr/>
        </p:nvSpPr>
        <p:spPr>
          <a:xfrm>
            <a:off x="6569224" y="1043953"/>
            <a:ext cx="316835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value of the treatment variable is in the column/row name. Imagine wanting to compute the mean over treatment type</a:t>
            </a:r>
          </a:p>
        </p:txBody>
      </p:sp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882947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6" y="4260056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521281"/>
            <a:ext cx="2921000" cy="227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B0E92-7132-7DCF-AF5A-48E18A9AA4E6}"/>
              </a:ext>
            </a:extLst>
          </p:cNvPr>
          <p:cNvSpPr txBox="1"/>
          <p:nvPr/>
        </p:nvSpPr>
        <p:spPr>
          <a:xfrm>
            <a:off x="3048000" y="1772816"/>
            <a:ext cx="5712296" cy="2308324"/>
          </a:xfrm>
          <a:custGeom>
            <a:avLst/>
            <a:gdLst>
              <a:gd name="connsiteX0" fmla="*/ 0 w 5712296"/>
              <a:gd name="connsiteY0" fmla="*/ 0 h 2308324"/>
              <a:gd name="connsiteX1" fmla="*/ 691823 w 5712296"/>
              <a:gd name="connsiteY1" fmla="*/ 0 h 2308324"/>
              <a:gd name="connsiteX2" fmla="*/ 1155153 w 5712296"/>
              <a:gd name="connsiteY2" fmla="*/ 0 h 2308324"/>
              <a:gd name="connsiteX3" fmla="*/ 1732730 w 5712296"/>
              <a:gd name="connsiteY3" fmla="*/ 0 h 2308324"/>
              <a:gd name="connsiteX4" fmla="*/ 2481675 w 5712296"/>
              <a:gd name="connsiteY4" fmla="*/ 0 h 2308324"/>
              <a:gd name="connsiteX5" fmla="*/ 3116375 w 5712296"/>
              <a:gd name="connsiteY5" fmla="*/ 0 h 2308324"/>
              <a:gd name="connsiteX6" fmla="*/ 3808197 w 5712296"/>
              <a:gd name="connsiteY6" fmla="*/ 0 h 2308324"/>
              <a:gd name="connsiteX7" fmla="*/ 4385774 w 5712296"/>
              <a:gd name="connsiteY7" fmla="*/ 0 h 2308324"/>
              <a:gd name="connsiteX8" fmla="*/ 5020473 w 5712296"/>
              <a:gd name="connsiteY8" fmla="*/ 0 h 2308324"/>
              <a:gd name="connsiteX9" fmla="*/ 5712296 w 5712296"/>
              <a:gd name="connsiteY9" fmla="*/ 0 h 2308324"/>
              <a:gd name="connsiteX10" fmla="*/ 5712296 w 5712296"/>
              <a:gd name="connsiteY10" fmla="*/ 530915 h 2308324"/>
              <a:gd name="connsiteX11" fmla="*/ 5712296 w 5712296"/>
              <a:gd name="connsiteY11" fmla="*/ 1038746 h 2308324"/>
              <a:gd name="connsiteX12" fmla="*/ 5712296 w 5712296"/>
              <a:gd name="connsiteY12" fmla="*/ 1569660 h 2308324"/>
              <a:gd name="connsiteX13" fmla="*/ 5712296 w 5712296"/>
              <a:gd name="connsiteY13" fmla="*/ 2308324 h 2308324"/>
              <a:gd name="connsiteX14" fmla="*/ 5077596 w 5712296"/>
              <a:gd name="connsiteY14" fmla="*/ 2308324 h 2308324"/>
              <a:gd name="connsiteX15" fmla="*/ 4442897 w 5712296"/>
              <a:gd name="connsiteY15" fmla="*/ 2308324 h 2308324"/>
              <a:gd name="connsiteX16" fmla="*/ 3922443 w 5712296"/>
              <a:gd name="connsiteY16" fmla="*/ 2308324 h 2308324"/>
              <a:gd name="connsiteX17" fmla="*/ 3287744 w 5712296"/>
              <a:gd name="connsiteY17" fmla="*/ 2308324 h 2308324"/>
              <a:gd name="connsiteX18" fmla="*/ 2653044 w 5712296"/>
              <a:gd name="connsiteY18" fmla="*/ 2308324 h 2308324"/>
              <a:gd name="connsiteX19" fmla="*/ 2018345 w 5712296"/>
              <a:gd name="connsiteY19" fmla="*/ 2308324 h 2308324"/>
              <a:gd name="connsiteX20" fmla="*/ 1383645 w 5712296"/>
              <a:gd name="connsiteY20" fmla="*/ 2308324 h 2308324"/>
              <a:gd name="connsiteX21" fmla="*/ 806068 w 5712296"/>
              <a:gd name="connsiteY21" fmla="*/ 2308324 h 2308324"/>
              <a:gd name="connsiteX22" fmla="*/ 0 w 5712296"/>
              <a:gd name="connsiteY22" fmla="*/ 2308324 h 2308324"/>
              <a:gd name="connsiteX23" fmla="*/ 0 w 5712296"/>
              <a:gd name="connsiteY23" fmla="*/ 1731243 h 2308324"/>
              <a:gd name="connsiteX24" fmla="*/ 0 w 5712296"/>
              <a:gd name="connsiteY24" fmla="*/ 1131079 h 2308324"/>
              <a:gd name="connsiteX25" fmla="*/ 0 w 5712296"/>
              <a:gd name="connsiteY25" fmla="*/ 530915 h 2308324"/>
              <a:gd name="connsiteX26" fmla="*/ 0 w 5712296"/>
              <a:gd name="connsiteY26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2296" h="2308324" fill="none" extrusionOk="0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 extrusionOk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CH" sz="3600" dirty="0"/>
              <a:t>What do we want?</a:t>
            </a:r>
          </a:p>
          <a:p>
            <a:r>
              <a:rPr lang="en-CH" sz="3600" b="1" dirty="0"/>
              <a:t>We want data to be in a natural format, such that data analysis is easy</a:t>
            </a:r>
          </a:p>
        </p:txBody>
      </p:sp>
    </p:spTree>
    <p:extLst>
      <p:ext uri="{BB962C8B-B14F-4D97-AF65-F5344CB8AC3E}">
        <p14:creationId xmlns:p14="http://schemas.microsoft.com/office/powerpoint/2010/main" val="1366202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83082"/>
              </p:ext>
            </p:extLst>
          </p:nvPr>
        </p:nvGraphicFramePr>
        <p:xfrm>
          <a:off x="2348742" y="2987905"/>
          <a:ext cx="61206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Subject ID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Condition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Trial 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 time (ms)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207567" y="2329716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156613" y="3464221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4223792" y="311285"/>
            <a:ext cx="6552728" cy="1569660"/>
          </a:xfrm>
          <a:custGeom>
            <a:avLst/>
            <a:gdLst>
              <a:gd name="connsiteX0" fmla="*/ 0 w 6552728"/>
              <a:gd name="connsiteY0" fmla="*/ 0 h 1569660"/>
              <a:gd name="connsiteX1" fmla="*/ 655273 w 6552728"/>
              <a:gd name="connsiteY1" fmla="*/ 0 h 1569660"/>
              <a:gd name="connsiteX2" fmla="*/ 1441600 w 6552728"/>
              <a:gd name="connsiteY2" fmla="*/ 0 h 1569660"/>
              <a:gd name="connsiteX3" fmla="*/ 2162400 w 6552728"/>
              <a:gd name="connsiteY3" fmla="*/ 0 h 1569660"/>
              <a:gd name="connsiteX4" fmla="*/ 2883200 w 6552728"/>
              <a:gd name="connsiteY4" fmla="*/ 0 h 1569660"/>
              <a:gd name="connsiteX5" fmla="*/ 3472946 w 6552728"/>
              <a:gd name="connsiteY5" fmla="*/ 0 h 1569660"/>
              <a:gd name="connsiteX6" fmla="*/ 4062691 w 6552728"/>
              <a:gd name="connsiteY6" fmla="*/ 0 h 1569660"/>
              <a:gd name="connsiteX7" fmla="*/ 4521382 w 6552728"/>
              <a:gd name="connsiteY7" fmla="*/ 0 h 1569660"/>
              <a:gd name="connsiteX8" fmla="*/ 5242182 w 6552728"/>
              <a:gd name="connsiteY8" fmla="*/ 0 h 1569660"/>
              <a:gd name="connsiteX9" fmla="*/ 5700873 w 6552728"/>
              <a:gd name="connsiteY9" fmla="*/ 0 h 1569660"/>
              <a:gd name="connsiteX10" fmla="*/ 6552728 w 6552728"/>
              <a:gd name="connsiteY10" fmla="*/ 0 h 1569660"/>
              <a:gd name="connsiteX11" fmla="*/ 6552728 w 6552728"/>
              <a:gd name="connsiteY11" fmla="*/ 554613 h 1569660"/>
              <a:gd name="connsiteX12" fmla="*/ 6552728 w 6552728"/>
              <a:gd name="connsiteY12" fmla="*/ 1093530 h 1569660"/>
              <a:gd name="connsiteX13" fmla="*/ 6552728 w 6552728"/>
              <a:gd name="connsiteY13" fmla="*/ 1569660 h 1569660"/>
              <a:gd name="connsiteX14" fmla="*/ 5766401 w 6552728"/>
              <a:gd name="connsiteY14" fmla="*/ 1569660 h 1569660"/>
              <a:gd name="connsiteX15" fmla="*/ 5176655 w 6552728"/>
              <a:gd name="connsiteY15" fmla="*/ 1569660 h 1569660"/>
              <a:gd name="connsiteX16" fmla="*/ 4521382 w 6552728"/>
              <a:gd name="connsiteY16" fmla="*/ 1569660 h 1569660"/>
              <a:gd name="connsiteX17" fmla="*/ 3931637 w 6552728"/>
              <a:gd name="connsiteY17" fmla="*/ 1569660 h 1569660"/>
              <a:gd name="connsiteX18" fmla="*/ 3472946 w 6552728"/>
              <a:gd name="connsiteY18" fmla="*/ 1569660 h 1569660"/>
              <a:gd name="connsiteX19" fmla="*/ 2817673 w 6552728"/>
              <a:gd name="connsiteY19" fmla="*/ 1569660 h 1569660"/>
              <a:gd name="connsiteX20" fmla="*/ 2227928 w 6552728"/>
              <a:gd name="connsiteY20" fmla="*/ 1569660 h 1569660"/>
              <a:gd name="connsiteX21" fmla="*/ 1703709 w 6552728"/>
              <a:gd name="connsiteY21" fmla="*/ 1569660 h 1569660"/>
              <a:gd name="connsiteX22" fmla="*/ 982909 w 6552728"/>
              <a:gd name="connsiteY22" fmla="*/ 1569660 h 1569660"/>
              <a:gd name="connsiteX23" fmla="*/ 0 w 6552728"/>
              <a:gd name="connsiteY23" fmla="*/ 1569660 h 1569660"/>
              <a:gd name="connsiteX24" fmla="*/ 0 w 6552728"/>
              <a:gd name="connsiteY24" fmla="*/ 1062137 h 1569660"/>
              <a:gd name="connsiteX25" fmla="*/ 0 w 6552728"/>
              <a:gd name="connsiteY25" fmla="*/ 586006 h 1569660"/>
              <a:gd name="connsiteX26" fmla="*/ 0 w 6552728"/>
              <a:gd name="connsiteY26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52728" h="1569660" extrusionOk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92901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MR10"/>
              </a:rPr>
              <a:t>In tidy data:</a:t>
            </a:r>
            <a:endParaRPr lang="en-US" sz="3600" dirty="0">
              <a:latin typeface="CMR10"/>
            </a:endParaRPr>
          </a:p>
          <a:p>
            <a:r>
              <a:rPr lang="en-US" sz="2400" dirty="0">
                <a:effectLst/>
                <a:latin typeface="CMR10"/>
              </a:rPr>
              <a:t>1. Each variable forms a column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2. Each observation forms a row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3. Each type of observational unit forms a table</a:t>
            </a:r>
            <a:endParaRPr lang="en-C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493879" y="5146626"/>
            <a:ext cx="2937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CH" dirty="0"/>
              <a:t> increase when new units (dates, subjects, …) are measured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8412-4849-55AA-C7CC-E4D20776079A}"/>
              </a:ext>
            </a:extLst>
          </p:cNvPr>
          <p:cNvSpPr txBox="1"/>
          <p:nvPr/>
        </p:nvSpPr>
        <p:spPr>
          <a:xfrm>
            <a:off x="8832304" y="2387740"/>
            <a:ext cx="239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chemeClr val="accent6"/>
                </a:solidFill>
              </a:rPr>
              <a:t>Variables</a:t>
            </a:r>
            <a:r>
              <a:rPr lang="en-CH" sz="1800" dirty="0"/>
              <a:t> increase when new types of measurements are introduced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796" y="2076009"/>
            <a:ext cx="7772400" cy="367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1F8F1-FA67-D295-015A-7D8F7A7CF3AD}"/>
              </a:ext>
            </a:extLst>
          </p:cNvPr>
          <p:cNvSpPr txBox="1"/>
          <p:nvPr/>
        </p:nvSpPr>
        <p:spPr>
          <a:xfrm>
            <a:off x="9480376" y="2828835"/>
            <a:ext cx="194421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notice the structural NaNs for months with less than 31 days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49115E-4886-9C63-7462-66A889369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018" y="4311233"/>
            <a:ext cx="2590410" cy="24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9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0A93C-FD05-D6EE-87D3-09E932F02046}"/>
              </a:ext>
            </a:extLst>
          </p:cNvPr>
          <p:cNvSpPr txBox="1"/>
          <p:nvPr/>
        </p:nvSpPr>
        <p:spPr>
          <a:xfrm>
            <a:off x="6879740" y="244059"/>
            <a:ext cx="4896544" cy="1200329"/>
          </a:xfrm>
          <a:prstGeom prst="rect">
            <a:avLst/>
          </a:prstGeom>
          <a:solidFill>
            <a:srgbClr val="F20000">
              <a:alpha val="9020"/>
            </a:srgb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8FB4B-9753-29C2-33D0-12D0808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149080"/>
            <a:ext cx="2077666" cy="1686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672DA-A5D0-A598-CD4E-BA359D3E5438}"/>
              </a:ext>
            </a:extLst>
          </p:cNvPr>
          <p:cNvSpPr txBox="1"/>
          <p:nvPr/>
        </p:nvSpPr>
        <p:spPr>
          <a:xfrm>
            <a:off x="3611949" y="3329251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Column headers are values, not variable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A8084-2B8F-AAC1-80E7-CB0D36047475}"/>
              </a:ext>
            </a:extLst>
          </p:cNvPr>
          <p:cNvSpPr txBox="1"/>
          <p:nvPr/>
        </p:nvSpPr>
        <p:spPr>
          <a:xfrm>
            <a:off x="5254131" y="343697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68280-6BF7-9B37-0951-ADAEB996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7" y="2919709"/>
            <a:ext cx="2525446" cy="2352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3E8A9-52AD-F9AF-A73D-259E306E6BB0}"/>
              </a:ext>
            </a:extLst>
          </p:cNvPr>
          <p:cNvSpPr txBox="1"/>
          <p:nvPr/>
        </p:nvSpPr>
        <p:spPr>
          <a:xfrm>
            <a:off x="560091" y="2196411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Variables are stored in both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CCC0E-EA6A-A52D-0DCC-D8560357CD6C}"/>
              </a:ext>
            </a:extLst>
          </p:cNvPr>
          <p:cNvSpPr txBox="1"/>
          <p:nvPr/>
        </p:nvSpPr>
        <p:spPr>
          <a:xfrm>
            <a:off x="2280115" y="2369635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FA38E-4BB6-185A-9696-19A3A4C7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61" y="3901331"/>
            <a:ext cx="2234187" cy="217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4933A4-8DA3-7A8A-1A18-EDF8FB586420}"/>
              </a:ext>
            </a:extLst>
          </p:cNvPr>
          <p:cNvSpPr txBox="1"/>
          <p:nvPr/>
        </p:nvSpPr>
        <p:spPr>
          <a:xfrm>
            <a:off x="9245402" y="3150396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Multiple variables are stored in one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3B417-8FB5-5C48-CDBC-A88926A8BC38}"/>
              </a:ext>
            </a:extLst>
          </p:cNvPr>
          <p:cNvSpPr txBox="1"/>
          <p:nvPr/>
        </p:nvSpPr>
        <p:spPr>
          <a:xfrm>
            <a:off x="10965426" y="3323620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6EE0-BB0B-91FB-6E03-C95A8C1D2D81}"/>
              </a:ext>
            </a:extLst>
          </p:cNvPr>
          <p:cNvSpPr txBox="1"/>
          <p:nvPr/>
        </p:nvSpPr>
        <p:spPr>
          <a:xfrm>
            <a:off x="6097160" y="2128091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Some variables are stored in the file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79B04-6B92-A2E8-7FC5-B4A5FA3A3B4F}"/>
              </a:ext>
            </a:extLst>
          </p:cNvPr>
          <p:cNvSpPr txBox="1"/>
          <p:nvPr/>
        </p:nvSpPr>
        <p:spPr>
          <a:xfrm>
            <a:off x="7817184" y="2301315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D91CF-C8D3-AAE1-90AA-D0CB9E5456A2}"/>
              </a:ext>
            </a:extLst>
          </p:cNvPr>
          <p:cNvSpPr txBox="1"/>
          <p:nvPr/>
        </p:nvSpPr>
        <p:spPr>
          <a:xfrm>
            <a:off x="6187435" y="2890391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Pivoting – we know this one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FD513AE6-FA89-A3FA-C601-72E4E0828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8351"/>
          <a:stretch/>
        </p:blipFill>
        <p:spPr bwMode="auto">
          <a:xfrm>
            <a:off x="9264352" y="588134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767408" y="5018791"/>
            <a:ext cx="9433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index=['city', 'date'], columns='type’,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values='temperature',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aggfunc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='max’,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CH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322FB-4D0E-687F-0FA2-C4A01C5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" y="2480838"/>
            <a:ext cx="2525446" cy="235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50C47-91CB-64BE-9B28-E71EAAB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11" y="2629367"/>
            <a:ext cx="2553483" cy="182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CF8B-0CCC-3CBB-7E3B-2032BE87D249}"/>
              </a:ext>
            </a:extLst>
          </p:cNvPr>
          <p:cNvSpPr txBox="1"/>
          <p:nvPr/>
        </p:nvSpPr>
        <p:spPr>
          <a:xfrm>
            <a:off x="3581400" y="2111506"/>
            <a:ext cx="1666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The “type” column is storing variable names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FBE378-0D2F-5C63-1360-4D451AA49BC5}"/>
              </a:ext>
            </a:extLst>
          </p:cNvPr>
          <p:cNvSpPr txBox="1"/>
          <p:nvPr/>
        </p:nvSpPr>
        <p:spPr>
          <a:xfrm>
            <a:off x="4091370" y="2911160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75FA11A-1246-DA04-406C-A92A056DACAA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38D16-BB99-83A7-0BB9-AE1855E6A907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pivot</a:t>
            </a:r>
          </a:p>
        </p:txBody>
      </p:sp>
    </p:spTree>
    <p:extLst>
      <p:ext uri="{BB962C8B-B14F-4D97-AF65-F5344CB8AC3E}">
        <p14:creationId xmlns:p14="http://schemas.microsoft.com/office/powerpoint/2010/main" val="3628566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">
            <a:extLst>
              <a:ext uri="{FF2B5EF4-FFF2-40B4-BE49-F238E27FC236}">
                <a16:creationId xmlns:a16="http://schemas.microsoft.com/office/drawing/2014/main" id="{C6C6D1FF-24BE-0089-E8D5-BF235A302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952"/>
          <a:stretch/>
        </p:blipFill>
        <p:spPr bwMode="auto">
          <a:xfrm>
            <a:off x="9262966" y="581000"/>
            <a:ext cx="2721884" cy="3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Melting – it’s kind of the opposite of pivoting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991CD-EDAB-D91B-B4B3-83F4AFA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3" y="3128002"/>
            <a:ext cx="2077666" cy="168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18E4-1D46-2F6B-3979-A306C57D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6" y="2334828"/>
            <a:ext cx="2870593" cy="2991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863144" y="5702182"/>
            <a:ext cx="943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pd.melt(data, id_vars=['subject', 'date'], value_name='response_time')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1C4F6-15FF-EECF-1D3C-46CB632B39FC}"/>
              </a:ext>
            </a:extLst>
          </p:cNvPr>
          <p:cNvSpPr txBox="1"/>
          <p:nvPr/>
        </p:nvSpPr>
        <p:spPr>
          <a:xfrm>
            <a:off x="844678" y="2344491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The treatment values are stored as a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118D2-97E4-C197-2DAB-FC9D78D31087}"/>
              </a:ext>
            </a:extLst>
          </p:cNvPr>
          <p:cNvSpPr txBox="1"/>
          <p:nvPr/>
        </p:nvSpPr>
        <p:spPr>
          <a:xfrm>
            <a:off x="2486860" y="245221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1BEE3C-171B-3C4D-A177-28B50F15F0D2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9571-924F-AEC6-FC1C-7A09C3D5EDFE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melt</a:t>
            </a:r>
          </a:p>
        </p:txBody>
      </p:sp>
    </p:spTree>
    <p:extLst>
      <p:ext uri="{BB962C8B-B14F-4D97-AF65-F5344CB8AC3E}">
        <p14:creationId xmlns:p14="http://schemas.microsoft.com/office/powerpoint/2010/main" val="2591749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F5E2D6F-EBF6-2A51-C37D-651BB1323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3760" b="5247"/>
          <a:stretch/>
        </p:blipFill>
        <p:spPr bwMode="auto">
          <a:xfrm>
            <a:off x="9264352" y="588133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193904" cy="4836195"/>
          </a:xfrm>
        </p:spPr>
        <p:txBody>
          <a:bodyPr/>
          <a:lstStyle/>
          <a:p>
            <a:pPr marL="0" indent="0">
              <a:buNone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pd.concat </a:t>
            </a:r>
            <a:r>
              <a:rPr lang="en-CH" dirty="0"/>
              <a:t>– add together tables with the same variables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B242-A522-89A1-883D-8134A7DBCA97}"/>
              </a:ext>
            </a:extLst>
          </p:cNvPr>
          <p:cNvSpPr txBox="1"/>
          <p:nvPr/>
        </p:nvSpPr>
        <p:spPr>
          <a:xfrm>
            <a:off x="747925" y="2768550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Some variables are stored in the file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642BF-9A16-CD0C-F6D4-2725CF711172}"/>
              </a:ext>
            </a:extLst>
          </p:cNvPr>
          <p:cNvSpPr txBox="1"/>
          <p:nvPr/>
        </p:nvSpPr>
        <p:spPr>
          <a:xfrm>
            <a:off x="2467949" y="2941774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659A-5C4F-09C2-9390-7960C3AF77B9}"/>
              </a:ext>
            </a:extLst>
          </p:cNvPr>
          <p:cNvSpPr txBox="1"/>
          <p:nvPr/>
        </p:nvSpPr>
        <p:spPr>
          <a:xfrm>
            <a:off x="838200" y="3530850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5E6AB-3ED7-2856-9EE7-70C079FA4CE3}"/>
              </a:ext>
            </a:extLst>
          </p:cNvPr>
          <p:cNvSpPr txBox="1"/>
          <p:nvPr/>
        </p:nvSpPr>
        <p:spPr>
          <a:xfrm>
            <a:off x="4095911" y="2751677"/>
            <a:ext cx="5577161" cy="289310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tables = []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for filename in filenames:   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# Parse filename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year_month, _, country = filename[:-4].split('_')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# Read table and add columns for the variables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df = pd.read_csv(filename)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df['year_month'] = year_month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df['country’] = country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# Store table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    tables.append(df)</a:t>
            </a:r>
          </a:p>
          <a:p>
            <a:endParaRPr lang="en-US" sz="14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# Create complete table</a:t>
            </a:r>
          </a:p>
          <a:p>
            <a:r>
              <a:rPr lang="en-US" sz="1400" noProof="1">
                <a:latin typeface="Consolas" panose="020B0609020204030204" pitchFamily="49" charset="0"/>
                <a:cs typeface="Consolas" panose="020B0609020204030204" pitchFamily="49" charset="0"/>
              </a:rPr>
              <a:t>tidy_df = </a:t>
            </a:r>
            <a:r>
              <a:rPr lang="en-US" sz="1400" b="1" noProof="1">
                <a:latin typeface="Consolas" panose="020B0609020204030204" pitchFamily="49" charset="0"/>
                <a:cs typeface="Consolas" panose="020B0609020204030204" pitchFamily="49" charset="0"/>
              </a:rPr>
              <a:t>pd.concat(tables)</a:t>
            </a:r>
            <a:r>
              <a:rPr lang="en-CH" sz="14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3425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Tidy up the data set in exercise #?, </a:t>
            </a:r>
            <a:br>
              <a:rPr lang="en-CH" sz="2400" dirty="0"/>
            </a:br>
            <a:r>
              <a:rPr lang="en-CH" sz="2400" dirty="0"/>
              <a:t>and re-compute the summary stats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6D1D9-2D2F-A9A7-203F-3461AC27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81" y="3294880"/>
            <a:ext cx="2554131" cy="2485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66097-A747-2D0D-C7A2-D839522976FB}"/>
              </a:ext>
            </a:extLst>
          </p:cNvPr>
          <p:cNvSpPr txBox="1"/>
          <p:nvPr/>
        </p:nvSpPr>
        <p:spPr>
          <a:xfrm>
            <a:off x="4474213" y="2564904"/>
            <a:ext cx="191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Multiple variables are stored in one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945C4-939B-A01B-0B1E-8AF9820F3DEA}"/>
              </a:ext>
            </a:extLst>
          </p:cNvPr>
          <p:cNvSpPr txBox="1"/>
          <p:nvPr/>
        </p:nvSpPr>
        <p:spPr>
          <a:xfrm>
            <a:off x="6411020" y="2668282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3960967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1B378A-CC7C-2A78-9F68-E2F1EC0B0E43}"/>
              </a:ext>
            </a:extLst>
          </p:cNvPr>
          <p:cNvSpPr/>
          <p:nvPr/>
        </p:nvSpPr>
        <p:spPr>
          <a:xfrm>
            <a:off x="7838264" y="1054173"/>
            <a:ext cx="3888433" cy="54093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265912" cy="4836195"/>
          </a:xfrm>
        </p:spPr>
        <p:txBody>
          <a:bodyPr>
            <a:normAutofit/>
          </a:bodyPr>
          <a:lstStyle/>
          <a:p>
            <a:r>
              <a:rPr lang="en-CH" sz="2400" dirty="0"/>
              <a:t>Many analyses require a simple sequence of steps:</a:t>
            </a:r>
          </a:p>
          <a:p>
            <a:pPr lvl="1"/>
            <a:r>
              <a:rPr lang="en-CH" sz="2000" dirty="0"/>
              <a:t>Filter by individual variables to discard data that is not needed</a:t>
            </a:r>
          </a:p>
          <a:p>
            <a:pPr lvl="1"/>
            <a:r>
              <a:rPr lang="en-CH" sz="2000" dirty="0"/>
              <a:t>Group and summarize</a:t>
            </a:r>
          </a:p>
          <a:p>
            <a:pPr lvl="1"/>
            <a:r>
              <a:rPr lang="en-CH" sz="2000" dirty="0"/>
              <a:t>Re-arrange (e.g. sort)</a:t>
            </a:r>
          </a:p>
          <a:p>
            <a:pPr lvl="1"/>
            <a:r>
              <a:rPr lang="en-CH" sz="2000" dirty="0"/>
              <a:t>Visualize</a:t>
            </a:r>
          </a:p>
          <a:p>
            <a:r>
              <a:rPr lang="en-CH" sz="2400" dirty="0"/>
              <a:t>Joining tidy tables is easy! </a:t>
            </a:r>
          </a:p>
          <a:p>
            <a:r>
              <a:rPr lang="en-CH" sz="2400" dirty="0"/>
              <a:t>One can write generic code that takes tidy data as input. </a:t>
            </a:r>
            <a:br>
              <a:rPr lang="en-CH" sz="2400" dirty="0"/>
            </a:br>
            <a:r>
              <a:rPr lang="en-CH" sz="2400" dirty="0"/>
              <a:t>For example, </a:t>
            </a:r>
            <a:r>
              <a:rPr lang="en-CH" sz="2400" b="1" dirty="0"/>
              <a:t>seaborn</a:t>
            </a:r>
            <a:r>
              <a:rPr lang="en-CH" sz="2400" dirty="0"/>
              <a:t> relies on tidy data to make complex plots</a:t>
            </a:r>
          </a:p>
          <a:p>
            <a:endParaRPr lang="en-CH" sz="2400" dirty="0"/>
          </a:p>
          <a:p>
            <a:pPr marL="457200" lvl="1" indent="0">
              <a:buNone/>
            </a:pPr>
            <a:endParaRPr lang="en-CH" sz="2000" dirty="0"/>
          </a:p>
          <a:p>
            <a:pPr lvl="1"/>
            <a:endParaRPr lang="en-C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3AB5-460C-8BBD-E09E-ADAD29A83CB3}"/>
              </a:ext>
            </a:extLst>
          </p:cNvPr>
          <p:cNvSpPr txBox="1"/>
          <p:nvPr/>
        </p:nvSpPr>
        <p:spPr>
          <a:xfrm>
            <a:off x="8649444" y="1370401"/>
            <a:ext cx="2665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sns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swarmplot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"body_mass_g"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1" noProof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"species”,</a:t>
            </a: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B386F8-1935-07DB-B4DE-D6C1676C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3440954"/>
            <a:ext cx="3628549" cy="27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Python tools</a:t>
            </a:r>
          </a:p>
          <a:p>
            <a:pPr lvl="1"/>
            <a:r>
              <a:rPr lang="en-CH" b="1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Advanced: 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89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high-level concepts that we learned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Other data structures: graphs, trees, priority queues, …</a:t>
            </a:r>
          </a:p>
          <a:p>
            <a:r>
              <a:rPr lang="en-CH" dirty="0"/>
              <a:t>Options for working with large data on disk / remotely (instead of in-memory)</a:t>
            </a:r>
          </a:p>
          <a:p>
            <a:r>
              <a:rPr lang="en-CH" dirty="0"/>
              <a:t>Advanced tabular data operations: window functions</a:t>
            </a:r>
          </a:p>
          <a:p>
            <a:r>
              <a:rPr lang="en-CH" dirty="0"/>
              <a:t>Best practices in data handling: versioning, lineage, sharing</a:t>
            </a:r>
          </a:p>
          <a:p>
            <a:r>
              <a:rPr lang="en-CH" dirty="0"/>
              <a:t>Organizing a complex data set in multiple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2" descr="The Data Warehouse Toolkit">
            <a:extLst>
              <a:ext uri="{FF2B5EF4-FFF2-40B4-BE49-F238E27FC236}">
                <a16:creationId xmlns:a16="http://schemas.microsoft.com/office/drawing/2014/main" id="{AAE1AC1D-584E-3F16-762D-8D75DFD8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4005064"/>
            <a:ext cx="1551570" cy="19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8880"/>
            <a:ext cx="10515600" cy="1872208"/>
          </a:xfrm>
        </p:spPr>
        <p:txBody>
          <a:bodyPr>
            <a:normAutofit/>
          </a:bodyPr>
          <a:lstStyle/>
          <a:p>
            <a:pPr algn="ctr"/>
            <a:r>
              <a:rPr lang="en-CH" sz="60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35795"/>
            <a:ext cx="391976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4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7FE-AC56-95F7-C49A-FADA16F6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Let’s talk about data organization: what does “clean” data look like?</a:t>
            </a:r>
          </a:p>
          <a:p>
            <a:r>
              <a:rPr lang="en-CH" dirty="0"/>
              <a:t>We want data to be in a natural format, where data analysis is easy</a:t>
            </a:r>
          </a:p>
          <a:p>
            <a:r>
              <a:rPr lang="en-CH" dirty="0"/>
              <a:t>Let’s look at what tidy data looks like, then why it’s better that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5D4FD-A386-3323-9598-3B6167D9786D}"/>
              </a:ext>
            </a:extLst>
          </p:cNvPr>
          <p:cNvSpPr txBox="1"/>
          <p:nvPr/>
        </p:nvSpPr>
        <p:spPr>
          <a:xfrm>
            <a:off x="7390213" y="365125"/>
            <a:ext cx="3983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“T</a:t>
            </a:r>
            <a:r>
              <a:rPr lang="en-US" sz="1800" dirty="0">
                <a:effectLst/>
                <a:latin typeface="CMR10"/>
              </a:rPr>
              <a:t>idy datasets are all alike but every messy dataset is messy in its own way” – 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1C2FED0-D545-BBD9-982E-443A28A9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MR10"/>
              </a:rPr>
              <a:t>In a given analysis, there may be multiple levels of observation. For example, in a trial of new allergy medication we might have three observational types: demographic data collected from each person (</a:t>
            </a:r>
            <a:r>
              <a:rPr lang="en-US" sz="1800" dirty="0">
                <a:effectLst/>
                <a:latin typeface="CMTT10"/>
              </a:rPr>
              <a:t>age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sex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race</a:t>
            </a:r>
            <a:r>
              <a:rPr lang="en-US" sz="1800" dirty="0">
                <a:effectLst/>
                <a:latin typeface="CMR10"/>
              </a:rPr>
              <a:t>), medical data collected from each person on each day (</a:t>
            </a:r>
            <a:r>
              <a:rPr lang="en-US" sz="1800" dirty="0">
                <a:effectLst/>
                <a:latin typeface="CMTT10"/>
              </a:rPr>
              <a:t>number of sneezes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redness of eyes</a:t>
            </a:r>
            <a:r>
              <a:rPr lang="en-US" sz="1800" dirty="0">
                <a:effectLst/>
                <a:latin typeface="CMR10"/>
              </a:rPr>
              <a:t>), and </a:t>
            </a:r>
            <a:r>
              <a:rPr lang="en-US" sz="1800" dirty="0" err="1">
                <a:effectLst/>
                <a:latin typeface="CMR10"/>
              </a:rPr>
              <a:t>meterological</a:t>
            </a:r>
            <a:r>
              <a:rPr lang="en-US" sz="1800" dirty="0">
                <a:effectLst/>
                <a:latin typeface="CMR10"/>
              </a:rPr>
              <a:t> data collected on each day (</a:t>
            </a:r>
            <a:r>
              <a:rPr lang="en-US" sz="1800" dirty="0">
                <a:effectLst/>
                <a:latin typeface="CMTT10"/>
              </a:rPr>
              <a:t>temperature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pollen count</a:t>
            </a:r>
            <a:r>
              <a:rPr lang="en-US" sz="1800" dirty="0">
                <a:effectLst/>
                <a:latin typeface="CMR10"/>
              </a:rPr>
              <a:t>). </a:t>
            </a:r>
            <a:endParaRPr lang="en-US" sz="2800" dirty="0">
              <a:effectLst/>
              <a:latin typeface="CMR10"/>
            </a:endParaRPr>
          </a:p>
          <a:p>
            <a:endParaRPr lang="en-US" dirty="0">
              <a:latin typeface="CMR1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3BBCE-CAFA-2E89-436D-CC0D40A1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571148"/>
            <a:ext cx="3365957" cy="17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2691244" y="1730683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2722203" y="2645857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853296" y="1699906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853296" y="261842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2722203" y="3565522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853296" y="353694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853296" y="4455465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1111747"/>
          </a:xfrm>
        </p:spPr>
        <p:txBody>
          <a:bodyPr>
            <a:normAutofit fontScale="90000"/>
          </a:bodyPr>
          <a:lstStyle/>
          <a:p>
            <a:r>
              <a:rPr lang="en-CH" dirty="0"/>
              <a:t>Tabular data ideas and operations are universal for all tabular data tools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2722203" y="4515801"/>
            <a:ext cx="8891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df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8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A DataFrame is a tabular data structure</a:t>
            </a:r>
          </a:p>
          <a:p>
            <a:r>
              <a:rPr lang="en-CH" dirty="0"/>
              <a:t>DataFrames have labeled columns and rows (“indices”)</a:t>
            </a:r>
          </a:p>
          <a:p>
            <a:r>
              <a:rPr lang="en-CH" dirty="0"/>
              <a:t>Columns can be of different native dtypes</a:t>
            </a:r>
          </a:p>
          <a:p>
            <a:r>
              <a:rPr lang="en-CH" dirty="0"/>
              <a:t>Operations are on columns by default</a:t>
            </a:r>
          </a:p>
          <a:p>
            <a:r>
              <a:rPr lang="en-CH" dirty="0"/>
              <a:t>NaNs are interpreted as missing data and ignored in most operations</a:t>
            </a:r>
          </a:p>
          <a:p>
            <a:r>
              <a:rPr lang="en-CH" dirty="0"/>
              <a:t>Strings (and dates) have a special accessor to perform vectorized string (or date)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4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NEED REFERENCE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3565-A15A-DBCE-1888-C90D4E2B8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Summary of basic Pandas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EED2C-8CCC-8D84-97EC-25501B3A7D99}"/>
              </a:ext>
            </a:extLst>
          </p:cNvPr>
          <p:cNvSpPr txBox="1"/>
          <p:nvPr/>
        </p:nvSpPr>
        <p:spPr>
          <a:xfrm>
            <a:off x="4509942" y="4581128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CH" sz="5400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5"/>
            <a:ext cx="10515600" cy="1152128"/>
          </a:xfrm>
        </p:spPr>
        <p:txBody>
          <a:bodyPr>
            <a:normAutofit/>
          </a:bodyPr>
          <a:lstStyle/>
          <a:p>
            <a:r>
              <a:rPr lang="en-US" dirty="0"/>
              <a:t>Research question: Can homeostatic plasticity be induced in human pyramidal neurons from acute brain slices?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D307A-08AE-3B66-F180-993CE06E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343" y="2862654"/>
            <a:ext cx="5861135" cy="34936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43EB17-1D4D-1B32-C83E-D5D0F7F03619}"/>
              </a:ext>
            </a:extLst>
          </p:cNvPr>
          <p:cNvSpPr txBox="1">
            <a:spLocks/>
          </p:cNvSpPr>
          <p:nvPr/>
        </p:nvSpPr>
        <p:spPr>
          <a:xfrm>
            <a:off x="838200" y="2862653"/>
            <a:ext cx="4393704" cy="349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 design: patch clamp recordings from the same cells (or different cells/ same slices) before and after prolonged incubation in high K – elevated activity condition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4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128139</TotalTime>
  <Words>2511</Words>
  <Application>Microsoft Macintosh PowerPoint</Application>
  <PresentationFormat>Widescreen</PresentationFormat>
  <Paragraphs>493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Baskerville</vt:lpstr>
      <vt:lpstr>Calibri</vt:lpstr>
      <vt:lpstr>Calibri Light</vt:lpstr>
      <vt:lpstr>CMR10</vt:lpstr>
      <vt:lpstr>CMTT10</vt:lpstr>
      <vt:lpstr>Consolas</vt:lpstr>
      <vt:lpstr>Courier New</vt:lpstr>
      <vt:lpstr>Google Sans</vt:lpstr>
      <vt:lpstr>SegoeUI</vt:lpstr>
      <vt:lpstr>Office Theme</vt:lpstr>
      <vt:lpstr>TABULAR DATA</vt:lpstr>
      <vt:lpstr>Spreadsheets and databases rule the world!</vt:lpstr>
      <vt:lpstr>What is tabular data?</vt:lpstr>
      <vt:lpstr>Many tools to handle tabular data</vt:lpstr>
      <vt:lpstr>Tabular data ideas and operations are universal for all tabular data tools</vt:lpstr>
      <vt:lpstr>Introduction to Pandas</vt:lpstr>
      <vt:lpstr>Introduction to Pandas</vt:lpstr>
      <vt:lpstr>NEED REFERENCE SLIDE</vt:lpstr>
      <vt:lpstr>Tabular data example from the lab</vt:lpstr>
      <vt:lpstr>Variables</vt:lpstr>
      <vt:lpstr>Variables</vt:lpstr>
      <vt:lpstr>Variables</vt:lpstr>
      <vt:lpstr>Variables</vt:lpstr>
      <vt:lpstr>Variables</vt:lpstr>
      <vt:lpstr>Hands-on Have a look at the electrophysiology data</vt:lpstr>
      <vt:lpstr>TABULAR DATA OPERATIONS</vt:lpstr>
      <vt:lpstr>Common operations on tabular data</vt:lpstr>
      <vt:lpstr>Joins</vt:lpstr>
      <vt:lpstr>Join operations: combining informations on separate tables</vt:lpstr>
      <vt:lpstr>Join operations</vt:lpstr>
      <vt:lpstr>Hands-on </vt:lpstr>
      <vt:lpstr>Split-apply-combine</vt:lpstr>
      <vt:lpstr>The basic structure of most numerical analyses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organizations Which one is best for data analysis?</vt:lpstr>
      <vt:lpstr>Same data, different organizations Which one is best for data analysis?</vt:lpstr>
      <vt:lpstr>Tidy data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Advanced: window functions</vt:lpstr>
      <vt:lpstr>Dealing with changes in the data</vt:lpstr>
      <vt:lpstr>Summary</vt:lpstr>
      <vt:lpstr>What we didn’t talk about</vt:lpstr>
      <vt:lpstr>Thank you!</vt:lpstr>
      <vt:lpstr>PowerPoint Presentation</vt:lpstr>
      <vt:lpstr>Organizing multiple tables</vt:lpstr>
      <vt:lpstr>Data organization</vt:lpstr>
      <vt:lpstr>Tidy data</vt:lpstr>
      <vt:lpstr>Tidy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1459</cp:revision>
  <cp:lastPrinted>2017-08-28T05:46:03Z</cp:lastPrinted>
  <dcterms:created xsi:type="dcterms:W3CDTF">2010-10-01T16:09:12Z</dcterms:created>
  <dcterms:modified xsi:type="dcterms:W3CDTF">2024-08-20T14:17:42Z</dcterms:modified>
</cp:coreProperties>
</file>